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83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D1F-286F-4142-BB40-25233FF5077E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18B09D8-28FA-48F3-92A1-55FEB8A592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D1F-286F-4142-BB40-25233FF5077E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09D8-28FA-48F3-92A1-55FEB8A59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D1F-286F-4142-BB40-25233FF5077E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09D8-28FA-48F3-92A1-55FEB8A59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D1F-286F-4142-BB40-25233FF5077E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09D8-28FA-48F3-92A1-55FEB8A592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D1F-286F-4142-BB40-25233FF5077E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8B09D8-28FA-48F3-92A1-55FEB8A59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D1F-286F-4142-BB40-25233FF5077E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09D8-28FA-48F3-92A1-55FEB8A592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D1F-286F-4142-BB40-25233FF5077E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09D8-28FA-48F3-92A1-55FEB8A592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D1F-286F-4142-BB40-25233FF5077E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09D8-28FA-48F3-92A1-55FEB8A59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D1F-286F-4142-BB40-25233FF5077E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09D8-28FA-48F3-92A1-55FEB8A59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D1F-286F-4142-BB40-25233FF5077E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09D8-28FA-48F3-92A1-55FEB8A592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FD1F-286F-4142-BB40-25233FF5077E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8B09D8-28FA-48F3-92A1-55FEB8A592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AAFD1F-286F-4142-BB40-25233FF5077E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18B09D8-28FA-48F3-92A1-55FEB8A592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</a:p>
          <a:p>
            <a:r>
              <a:rPr lang="en-US" dirty="0" smtClean="0"/>
              <a:t>SKIN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uman skin (han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r>
              <a:rPr lang="en-US" dirty="0" smtClean="0"/>
              <a:t>Epidermis: Skin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762000"/>
            <a:ext cx="7772400" cy="4572000"/>
          </a:xfrm>
        </p:spPr>
        <p:txBody>
          <a:bodyPr/>
          <a:lstStyle/>
          <a:p>
            <a:r>
              <a:rPr lang="en-US" dirty="0" smtClean="0"/>
              <a:t>Skin Color is due to amount of melanin and size of the pigment granules in the epidermis</a:t>
            </a:r>
          </a:p>
          <a:p>
            <a:r>
              <a:rPr lang="en-US" dirty="0" smtClean="0"/>
              <a:t>Skin color is influenced by environmental and physiological factors, as well as genes.</a:t>
            </a:r>
          </a:p>
          <a:p>
            <a:r>
              <a:rPr lang="en-US" dirty="0" smtClean="0"/>
              <a:t>Pinkish skin is caused by well oxygenated blood and </a:t>
            </a:r>
            <a:r>
              <a:rPr lang="en-US" dirty="0" err="1" smtClean="0"/>
              <a:t>blueish</a:t>
            </a:r>
            <a:r>
              <a:rPr lang="en-US" dirty="0" smtClean="0"/>
              <a:t> skin (cyanosis) is caused by low amounts of oxygen in blood.</a:t>
            </a:r>
            <a:endParaRPr lang="en-US" dirty="0"/>
          </a:p>
        </p:txBody>
      </p:sp>
      <p:pic>
        <p:nvPicPr>
          <p:cNvPr id="1026" name="Picture 2" descr="http://rosalieee.files.wordpress.com/2009/01/skincolor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1"/>
            <a:ext cx="4907280" cy="3505200"/>
          </a:xfrm>
          <a:prstGeom prst="rect">
            <a:avLst/>
          </a:prstGeom>
          <a:noFill/>
        </p:spPr>
      </p:pic>
      <p:pic>
        <p:nvPicPr>
          <p:cNvPr id="1028" name="Picture 4" descr="http://cdn-write.demandstudios.com/upload/3000/900/50/7/143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341992"/>
            <a:ext cx="2867025" cy="3516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uman skin (han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Layer that binds epidermis to underlying tissues</a:t>
            </a:r>
          </a:p>
          <a:p>
            <a:r>
              <a:rPr lang="en-US" dirty="0" smtClean="0"/>
              <a:t>Blood vessels supply nutrients to all skin cells and regulate body temp.</a:t>
            </a:r>
          </a:p>
          <a:p>
            <a:r>
              <a:rPr lang="en-US" dirty="0" smtClean="0"/>
              <a:t>Contains </a:t>
            </a:r>
          </a:p>
          <a:p>
            <a:pPr>
              <a:buNone/>
            </a:pPr>
            <a:r>
              <a:rPr lang="en-US" dirty="0" smtClean="0"/>
              <a:t>hair follicles, </a:t>
            </a:r>
          </a:p>
          <a:p>
            <a:pPr>
              <a:buNone/>
            </a:pPr>
            <a:r>
              <a:rPr lang="en-US" dirty="0" smtClean="0"/>
              <a:t>sebaceous </a:t>
            </a:r>
          </a:p>
          <a:p>
            <a:pPr>
              <a:buNone/>
            </a:pPr>
            <a:r>
              <a:rPr lang="en-US" dirty="0" smtClean="0"/>
              <a:t>glands, and </a:t>
            </a:r>
          </a:p>
          <a:p>
            <a:pPr>
              <a:buNone/>
            </a:pPr>
            <a:r>
              <a:rPr lang="en-US" dirty="0" smtClean="0"/>
              <a:t>sweat glands.</a:t>
            </a:r>
            <a:endParaRPr lang="en-US" dirty="0"/>
          </a:p>
        </p:txBody>
      </p:sp>
      <p:pic>
        <p:nvPicPr>
          <p:cNvPr id="29698" name="Picture 2" descr="http://www.cancer.umn.edu/cancerinfo/NCI/Media/CDR0000579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393576"/>
            <a:ext cx="6324600" cy="4464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uman skin (han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Dermis: Nervous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962400" cy="5181600"/>
          </a:xfrm>
        </p:spPr>
        <p:txBody>
          <a:bodyPr/>
          <a:lstStyle/>
          <a:p>
            <a:r>
              <a:rPr lang="en-US" dirty="0" smtClean="0"/>
              <a:t>Scattered throughout the dermis</a:t>
            </a:r>
          </a:p>
          <a:p>
            <a:r>
              <a:rPr lang="en-US" dirty="0" smtClean="0"/>
              <a:t>Some dermal nerve fibers carry impulses to muscles and glands of the skin</a:t>
            </a:r>
          </a:p>
          <a:p>
            <a:r>
              <a:rPr lang="en-US" dirty="0" smtClean="0"/>
              <a:t>Other dermal nerve fibers are associated with various sensory receptors in the skin</a:t>
            </a:r>
          </a:p>
          <a:p>
            <a:endParaRPr lang="en-US" dirty="0"/>
          </a:p>
        </p:txBody>
      </p:sp>
      <p:pic>
        <p:nvPicPr>
          <p:cNvPr id="28674" name="Picture 2" descr="http://www.botany.uwc.ac.za/sci_Ed/grade10/mammal/images/neur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51341"/>
            <a:ext cx="3810000" cy="5606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uman skin (han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Subcutaneous Layer (Sub Q)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905000"/>
          </a:xfrm>
        </p:spPr>
        <p:txBody>
          <a:bodyPr/>
          <a:lstStyle/>
          <a:p>
            <a:r>
              <a:rPr lang="en-US" dirty="0" smtClean="0"/>
              <a:t>Composed of loose connective tissue and adipose tissue</a:t>
            </a:r>
          </a:p>
          <a:p>
            <a:r>
              <a:rPr lang="en-US" dirty="0" smtClean="0"/>
              <a:t>Adipose conserves body heat</a:t>
            </a:r>
          </a:p>
          <a:p>
            <a:r>
              <a:rPr lang="en-US" dirty="0" smtClean="0"/>
              <a:t>Contains blood vessels that supply the skin and underlying adipose tissue</a:t>
            </a:r>
            <a:endParaRPr lang="en-US" dirty="0"/>
          </a:p>
        </p:txBody>
      </p:sp>
      <p:pic>
        <p:nvPicPr>
          <p:cNvPr id="27650" name="Picture 2" descr="http://faculty.ucc.edu/biology-potter/Skin/img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43200"/>
            <a:ext cx="6019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uman skin (han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Accessory Organs of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4038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Hair Follicle</a:t>
            </a:r>
          </a:p>
          <a:p>
            <a:pPr lvl="1"/>
            <a:r>
              <a:rPr lang="en-US" dirty="0" smtClean="0"/>
              <a:t>Each hair develops from epidermal cells at the base of a hair follicle</a:t>
            </a:r>
          </a:p>
          <a:p>
            <a:pPr lvl="1"/>
            <a:r>
              <a:rPr lang="en-US" dirty="0" smtClean="0"/>
              <a:t>Newly formed cells developed and grow; older cells are pushed toward the surface and undergo </a:t>
            </a:r>
            <a:r>
              <a:rPr lang="en-US" dirty="0" err="1" smtClean="0"/>
              <a:t>keratinization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Bundle of smooth muscle cells is attached to each hair follicle</a:t>
            </a:r>
          </a:p>
          <a:p>
            <a:pPr lvl="1"/>
            <a:r>
              <a:rPr lang="en-US" dirty="0" err="1" smtClean="0"/>
              <a:t>Arrector</a:t>
            </a:r>
            <a:r>
              <a:rPr lang="en-US" dirty="0" smtClean="0"/>
              <a:t> </a:t>
            </a:r>
            <a:r>
              <a:rPr lang="en-US" dirty="0" err="1" smtClean="0"/>
              <a:t>Pili</a:t>
            </a:r>
            <a:r>
              <a:rPr lang="en-US" dirty="0" smtClean="0"/>
              <a:t> muscle keeps hair upright</a:t>
            </a:r>
          </a:p>
          <a:p>
            <a:pPr lvl="2"/>
            <a:r>
              <a:rPr lang="en-US" dirty="0" smtClean="0"/>
              <a:t>Contraction leads to </a:t>
            </a:r>
            <a:r>
              <a:rPr lang="en-US" dirty="0" err="1" smtClean="0"/>
              <a:t>goosebumps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100" name="Picture 4" descr="http://anynomouse.files.wordpress.com/2009/04/hair-foll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022" y="2514601"/>
            <a:ext cx="4164978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ssets.babycenter.com/ims/2008/03mar/20080327/april_2008_hair_new_mamma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0"/>
            <a:ext cx="3733801" cy="26594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495800" cy="5410200"/>
          </a:xfrm>
        </p:spPr>
        <p:txBody>
          <a:bodyPr>
            <a:normAutofit fontScale="92500" lnSpcReduction="1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Hair color is determined by melanin produced by the </a:t>
            </a:r>
            <a:r>
              <a:rPr lang="en-US" dirty="0" err="1" smtClean="0"/>
              <a:t>melanocytes</a:t>
            </a:r>
            <a:r>
              <a:rPr lang="en-US" dirty="0" smtClean="0"/>
              <a:t> associated with hair follicles.</a:t>
            </a:r>
          </a:p>
          <a:p>
            <a:pPr lvl="1"/>
            <a:r>
              <a:rPr lang="en-US" dirty="0" smtClean="0"/>
              <a:t>Dark hair produces abundance of melanin</a:t>
            </a:r>
          </a:p>
          <a:p>
            <a:pPr lvl="1"/>
            <a:r>
              <a:rPr lang="en-US" dirty="0" smtClean="0"/>
              <a:t>Blond hair produces intermediate amount of melanin</a:t>
            </a:r>
          </a:p>
          <a:p>
            <a:pPr lvl="1"/>
            <a:r>
              <a:rPr lang="en-US" dirty="0" smtClean="0"/>
              <a:t>White Hair produces no melanin</a:t>
            </a:r>
          </a:p>
          <a:p>
            <a:pPr lvl="1"/>
            <a:r>
              <a:rPr lang="en-US" dirty="0" smtClean="0"/>
              <a:t>Red hair produces </a:t>
            </a:r>
            <a:r>
              <a:rPr lang="en-US" dirty="0" err="1" smtClean="0"/>
              <a:t>trichosiderin</a:t>
            </a:r>
            <a:r>
              <a:rPr lang="en-US" dirty="0" smtClean="0"/>
              <a:t> (only found in red hair)</a:t>
            </a:r>
          </a:p>
          <a:p>
            <a:r>
              <a:rPr lang="en-US" dirty="0" smtClean="0"/>
              <a:t>Hair Types</a:t>
            </a:r>
          </a:p>
          <a:p>
            <a:pPr lvl="1"/>
            <a:r>
              <a:rPr lang="en-US" dirty="0" err="1" smtClean="0"/>
              <a:t>Vellus</a:t>
            </a:r>
            <a:r>
              <a:rPr lang="en-US" dirty="0" smtClean="0"/>
              <a:t>-pale, fine body hair found in children and the adult female</a:t>
            </a:r>
          </a:p>
          <a:p>
            <a:pPr lvl="1"/>
            <a:r>
              <a:rPr lang="en-US" dirty="0" smtClean="0"/>
              <a:t>Terminal-Course, long hair of eyebrows, scalp, </a:t>
            </a:r>
            <a:r>
              <a:rPr lang="en-US" dirty="0" err="1" smtClean="0"/>
              <a:t>axillary</a:t>
            </a:r>
            <a:r>
              <a:rPr lang="en-US" dirty="0" smtClean="0"/>
              <a:t>(armpit), and pubic regions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Thinning and Baldness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3886200" cy="5334000"/>
          </a:xfrm>
        </p:spPr>
        <p:txBody>
          <a:bodyPr/>
          <a:lstStyle/>
          <a:p>
            <a:r>
              <a:rPr lang="en-US" dirty="0" smtClean="0"/>
              <a:t>Alopecia-Hair thinning in both sexes</a:t>
            </a:r>
          </a:p>
          <a:p>
            <a:r>
              <a:rPr lang="en-US" dirty="0" smtClean="0"/>
              <a:t>True or Frank Baldness</a:t>
            </a:r>
          </a:p>
          <a:p>
            <a:pPr lvl="1"/>
            <a:r>
              <a:rPr lang="en-US" dirty="0" smtClean="0"/>
              <a:t>Genetically determined and sex influenced condition </a:t>
            </a:r>
          </a:p>
          <a:p>
            <a:pPr lvl="2"/>
            <a:r>
              <a:rPr lang="en-US" dirty="0" smtClean="0"/>
              <a:t>Male pattern Baldness</a:t>
            </a:r>
          </a:p>
          <a:p>
            <a:r>
              <a:rPr lang="en-US" dirty="0" smtClean="0"/>
              <a:t>Hormones in females don’t allow baldness</a:t>
            </a:r>
          </a:p>
        </p:txBody>
      </p:sp>
      <p:pic>
        <p:nvPicPr>
          <p:cNvPr id="40962" name="Picture 2" descr="http://z.hubpages.com/u/291883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81400"/>
            <a:ext cx="49530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uman skin (han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Sebaceous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352800" cy="5257800"/>
          </a:xfrm>
        </p:spPr>
        <p:txBody>
          <a:bodyPr/>
          <a:lstStyle/>
          <a:p>
            <a:r>
              <a:rPr lang="en-US" dirty="0" smtClean="0"/>
              <a:t>Usually associated with hair follicles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Secrete sebum; helps keep skin and hair soft and waterproof</a:t>
            </a:r>
          </a:p>
          <a:p>
            <a:endParaRPr lang="en-US" dirty="0" smtClean="0"/>
          </a:p>
          <a:p>
            <a:r>
              <a:rPr lang="en-US" dirty="0" smtClean="0"/>
              <a:t>Disorder of Gland</a:t>
            </a:r>
          </a:p>
          <a:p>
            <a:pPr lvl="1"/>
            <a:r>
              <a:rPr lang="en-US" dirty="0" smtClean="0"/>
              <a:t>Acne</a:t>
            </a:r>
            <a:endParaRPr lang="en-US" dirty="0"/>
          </a:p>
        </p:txBody>
      </p:sp>
      <p:pic>
        <p:nvPicPr>
          <p:cNvPr id="3074" name="Picture 2" descr="http://academic.kellogg.edu/herbrandsonc/bio201_McKinley/f5-10a_exocrine_glands_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477893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uman skin (han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Produced by epidermal cells that undergo </a:t>
            </a:r>
            <a:r>
              <a:rPr lang="en-US" dirty="0" err="1" smtClean="0"/>
              <a:t>keratinization</a:t>
            </a:r>
            <a:endParaRPr lang="en-US" dirty="0"/>
          </a:p>
        </p:txBody>
      </p:sp>
      <p:pic>
        <p:nvPicPr>
          <p:cNvPr id="2050" name="Picture 2" descr="http://gallery.hd.org/_exhibits/people/_more2005/_more08/foot-feet-female-human-unpainted-toenails-nails-on-crazy-paving-closeup-1-D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82880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uman skin (han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962400" cy="5410200"/>
          </a:xfrm>
        </p:spPr>
        <p:txBody>
          <a:bodyPr/>
          <a:lstStyle/>
          <a:p>
            <a:r>
              <a:rPr lang="en-US" dirty="0" smtClean="0"/>
              <a:t>Consists of a coiled tub</a:t>
            </a:r>
          </a:p>
          <a:p>
            <a:r>
              <a:rPr lang="en-US" dirty="0" err="1" smtClean="0"/>
              <a:t>Apocrine</a:t>
            </a:r>
            <a:r>
              <a:rPr lang="en-US" dirty="0" smtClean="0"/>
              <a:t> glands respond to emotional stress</a:t>
            </a:r>
          </a:p>
          <a:p>
            <a:pPr lvl="1"/>
            <a:r>
              <a:rPr lang="en-US" dirty="0" smtClean="0"/>
              <a:t>Developed when you hit puberty</a:t>
            </a:r>
          </a:p>
          <a:p>
            <a:r>
              <a:rPr lang="en-US" dirty="0" err="1" smtClean="0"/>
              <a:t>Eccrine</a:t>
            </a:r>
            <a:r>
              <a:rPr lang="en-US" dirty="0" smtClean="0"/>
              <a:t> glands respond to an elevated body temp.</a:t>
            </a:r>
          </a:p>
          <a:p>
            <a:pPr lvl="1"/>
            <a:r>
              <a:rPr lang="en-US" dirty="0" smtClean="0"/>
              <a:t>Exercise</a:t>
            </a:r>
          </a:p>
          <a:p>
            <a:r>
              <a:rPr lang="en-US" dirty="0" smtClean="0"/>
              <a:t>Sweat is primarily water, also contains salts and waste products</a:t>
            </a:r>
            <a:endParaRPr lang="en-US" dirty="0"/>
          </a:p>
        </p:txBody>
      </p:sp>
      <p:pic>
        <p:nvPicPr>
          <p:cNvPr id="1026" name="Picture 2" descr="http://www.scf-online.com/german/25_d/images25_d/sweat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038225"/>
            <a:ext cx="4286250" cy="581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visual.merriam-webster.com/images/human-being/sense-organs/touch/s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761488"/>
            <a:ext cx="5867400" cy="40965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Organs are composed of two or more kinds of tissues</a:t>
            </a:r>
          </a:p>
          <a:p>
            <a:endParaRPr lang="en-US" dirty="0" smtClean="0"/>
          </a:p>
          <a:p>
            <a:r>
              <a:rPr lang="en-US" dirty="0" smtClean="0"/>
              <a:t>The skin and its accessory organs constitute the integumentary organ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uman skin (han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Body Temp.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Vital because  heat affects the rates of metabolic reactions</a:t>
            </a:r>
          </a:p>
          <a:p>
            <a:r>
              <a:rPr lang="en-US" dirty="0" smtClean="0"/>
              <a:t>98.6 degrees F or 37 degrees C is average</a:t>
            </a:r>
          </a:p>
          <a:p>
            <a:r>
              <a:rPr lang="en-US" dirty="0" smtClean="0"/>
              <a:t>Heat Production and Loss</a:t>
            </a:r>
          </a:p>
          <a:p>
            <a:pPr lvl="1"/>
            <a:r>
              <a:rPr lang="en-US" dirty="0" smtClean="0"/>
              <a:t>As body temp. rises above normal, dermal blood vessels </a:t>
            </a:r>
            <a:r>
              <a:rPr lang="en-US" dirty="0" err="1" smtClean="0"/>
              <a:t>dialate</a:t>
            </a:r>
            <a:r>
              <a:rPr lang="en-US" dirty="0" smtClean="0"/>
              <a:t> and sweat glands secrete sweat.</a:t>
            </a:r>
          </a:p>
          <a:p>
            <a:pPr lvl="1"/>
            <a:r>
              <a:rPr lang="en-US" dirty="0" smtClean="0"/>
              <a:t>As temp. drops below normal, dermal blood vessels constrict and seat glands become inactive.</a:t>
            </a:r>
          </a:p>
          <a:p>
            <a:pPr lvl="1"/>
            <a:r>
              <a:rPr lang="en-US" dirty="0" smtClean="0"/>
              <a:t>During excessive heat loss, the skeletal muscles are stimulated to contract involuntarily.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uman skin (han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 Wounds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Inflammation (swelling): normal response to injury</a:t>
            </a:r>
          </a:p>
          <a:p>
            <a:pPr lvl="1"/>
            <a:r>
              <a:rPr lang="en-US" dirty="0" smtClean="0"/>
              <a:t>Blood vessels around wound dilate allowing more blood flow to the area</a:t>
            </a:r>
          </a:p>
          <a:p>
            <a:pPr lvl="1"/>
            <a:r>
              <a:rPr lang="en-US" dirty="0" smtClean="0"/>
              <a:t>Inflamed skin becomes reddened, swollen, warm, and painful to touch</a:t>
            </a:r>
          </a:p>
          <a:p>
            <a:r>
              <a:rPr lang="en-US" dirty="0" smtClean="0"/>
              <a:t>Shallow break in skin: epidermal cells are stimulated to reproduce more rapidly and fill the gap </a:t>
            </a:r>
          </a:p>
          <a:p>
            <a:r>
              <a:rPr lang="en-US" dirty="0" smtClean="0"/>
              <a:t>Dermal and Sub Q wounds:</a:t>
            </a:r>
            <a:r>
              <a:rPr lang="en-US" dirty="0"/>
              <a:t> </a:t>
            </a:r>
            <a:r>
              <a:rPr lang="en-US" dirty="0" smtClean="0"/>
              <a:t>blood clot forms along with a scab to protect underlying tissues</a:t>
            </a:r>
          </a:p>
          <a:p>
            <a:r>
              <a:rPr lang="en-US" dirty="0" smtClean="0"/>
              <a:t>Deep wounds lead to scars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uman skin (han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Cancer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3733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Basal Cell Carcinoma</a:t>
            </a:r>
          </a:p>
          <a:p>
            <a:pPr lvl="1"/>
            <a:r>
              <a:rPr lang="en-US" dirty="0" smtClean="0"/>
              <a:t>Least malignant and most common </a:t>
            </a:r>
          </a:p>
          <a:p>
            <a:pPr lvl="1"/>
            <a:r>
              <a:rPr lang="en-US" dirty="0" smtClean="0"/>
              <a:t>Stratum </a:t>
            </a:r>
            <a:r>
              <a:rPr lang="en-US" dirty="0" err="1" smtClean="0"/>
              <a:t>basale</a:t>
            </a:r>
            <a:r>
              <a:rPr lang="en-US" dirty="0" smtClean="0"/>
              <a:t> cells (epidermis) proliferate and invade the dermis and hypodermis</a:t>
            </a:r>
          </a:p>
          <a:p>
            <a:pPr lvl="1"/>
            <a:r>
              <a:rPr lang="en-US" dirty="0" smtClean="0"/>
              <a:t>Slow growing and do not often metastasize</a:t>
            </a:r>
          </a:p>
          <a:p>
            <a:pPr lvl="1"/>
            <a:r>
              <a:rPr lang="en-US" dirty="0" smtClean="0"/>
              <a:t>Can be cured by surgical excision in 99% of the cases</a:t>
            </a:r>
            <a:endParaRPr lang="en-US" dirty="0"/>
          </a:p>
        </p:txBody>
      </p:sp>
      <p:pic>
        <p:nvPicPr>
          <p:cNvPr id="3074" name="Picture 2" descr="http://skintypesolutions.com/blogs/mexico/files/2008/10/basal_cell_carcin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25" y="3209925"/>
            <a:ext cx="5476875" cy="3648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uman skin (han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Cancer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Squamous</a:t>
            </a:r>
            <a:r>
              <a:rPr lang="en-US" dirty="0" smtClean="0"/>
              <a:t> Cell Carcinoma</a:t>
            </a:r>
          </a:p>
          <a:p>
            <a:pPr lvl="1"/>
            <a:r>
              <a:rPr lang="en-US" dirty="0" smtClean="0"/>
              <a:t>Arises from </a:t>
            </a:r>
            <a:r>
              <a:rPr lang="en-US" dirty="0" err="1" smtClean="0"/>
              <a:t>keratinocytes</a:t>
            </a:r>
            <a:r>
              <a:rPr lang="en-US" dirty="0" smtClean="0"/>
              <a:t> of stratum </a:t>
            </a:r>
            <a:r>
              <a:rPr lang="en-US" dirty="0" err="1" smtClean="0"/>
              <a:t>spinosum</a:t>
            </a:r>
            <a:r>
              <a:rPr lang="en-US" dirty="0" smtClean="0"/>
              <a:t> (epidermis)</a:t>
            </a:r>
          </a:p>
          <a:p>
            <a:pPr lvl="1"/>
            <a:r>
              <a:rPr lang="en-US" dirty="0" smtClean="0"/>
              <a:t>Arise most often on scalp, ears, and lower lip</a:t>
            </a:r>
          </a:p>
          <a:p>
            <a:pPr lvl="1"/>
            <a:r>
              <a:rPr lang="en-US" dirty="0" smtClean="0"/>
              <a:t>Grows rapidly and metastasizes if not removed</a:t>
            </a:r>
          </a:p>
          <a:p>
            <a:pPr lvl="1"/>
            <a:r>
              <a:rPr lang="en-US" dirty="0" smtClean="0"/>
              <a:t>Prognosis is good if treated by radiation therapy or removed surgically.</a:t>
            </a:r>
            <a:endParaRPr lang="en-US" dirty="0"/>
          </a:p>
        </p:txBody>
      </p:sp>
      <p:pic>
        <p:nvPicPr>
          <p:cNvPr id="2050" name="Picture 2" descr="http://64.143.176.105/library/healthguide/en-us/images/media/medical/hw/h9991575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528391"/>
            <a:ext cx="5105400" cy="3329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uman skin (han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Cancer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Melanoma</a:t>
            </a:r>
          </a:p>
          <a:p>
            <a:pPr lvl="1"/>
            <a:r>
              <a:rPr lang="en-US" dirty="0" smtClean="0"/>
              <a:t>Cancer of </a:t>
            </a:r>
            <a:r>
              <a:rPr lang="en-US" dirty="0" err="1" smtClean="0"/>
              <a:t>melanocytes</a:t>
            </a:r>
            <a:r>
              <a:rPr lang="en-US" dirty="0" smtClean="0"/>
              <a:t> is most dangerous type</a:t>
            </a:r>
          </a:p>
          <a:p>
            <a:pPr lvl="1"/>
            <a:r>
              <a:rPr lang="en-US" dirty="0" smtClean="0"/>
              <a:t>Melanomas have the following characteristics (ABCD rule)</a:t>
            </a:r>
          </a:p>
          <a:p>
            <a:pPr lvl="2"/>
            <a:r>
              <a:rPr lang="en-US" dirty="0" smtClean="0"/>
              <a:t>A: Asymmetry; the two sides of the pigmented area do not match</a:t>
            </a:r>
          </a:p>
          <a:p>
            <a:pPr lvl="2"/>
            <a:r>
              <a:rPr lang="en-US" dirty="0" smtClean="0"/>
              <a:t>B: Border; the border is irregular and exhibits indentations</a:t>
            </a:r>
          </a:p>
          <a:p>
            <a:pPr lvl="2"/>
            <a:r>
              <a:rPr lang="en-US" dirty="0" smtClean="0"/>
              <a:t>C: Color; (pigmented area) is black, brown, tan, or sometimes red or blue</a:t>
            </a:r>
          </a:p>
          <a:p>
            <a:pPr lvl="2"/>
            <a:r>
              <a:rPr lang="en-US" dirty="0" smtClean="0"/>
              <a:t>D: Diameter; the diameter is larger than 6 mm (side of pencil eraser)</a:t>
            </a:r>
          </a:p>
          <a:p>
            <a:pPr lvl="1"/>
            <a:r>
              <a:rPr lang="en-US" dirty="0" smtClean="0"/>
              <a:t>Treated by wide surgical excision accompanied by immunotherapy</a:t>
            </a:r>
          </a:p>
          <a:p>
            <a:pPr lvl="1"/>
            <a:r>
              <a:rPr lang="en-US" dirty="0" smtClean="0"/>
              <a:t>Survival is poor if the lesion is over 4 mm thick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2400" y="2590800"/>
            <a:ext cx="2552700" cy="1181100"/>
          </a:xfrm>
        </p:spPr>
        <p:txBody>
          <a:bodyPr/>
          <a:lstStyle/>
          <a:p>
            <a:r>
              <a:rPr lang="en-US" dirty="0" smtClean="0"/>
              <a:t>Melanoma</a:t>
            </a:r>
            <a:endParaRPr lang="en-US" dirty="0"/>
          </a:p>
        </p:txBody>
      </p:sp>
      <p:pic>
        <p:nvPicPr>
          <p:cNvPr id="38914" name="Picture 2" descr="http://altered-state.com/healing/images/ep_013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0642"/>
            <a:ext cx="7162800" cy="6757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 Degree-only the epidermis is damaged</a:t>
            </a:r>
          </a:p>
          <a:p>
            <a:pPr lvl="1"/>
            <a:r>
              <a:rPr lang="en-US" dirty="0" smtClean="0"/>
              <a:t>Symptoms include localized redness, swelling, and pain</a:t>
            </a:r>
          </a:p>
          <a:p>
            <a:r>
              <a:rPr lang="en-US" dirty="0" smtClean="0"/>
              <a:t>Second Degree-the epidermis and upper regions of the dermis damaged</a:t>
            </a:r>
          </a:p>
          <a:p>
            <a:pPr lvl="1"/>
            <a:r>
              <a:rPr lang="en-US" dirty="0" smtClean="0"/>
              <a:t>Symptoms mimic first degree burns, but blisters also appear</a:t>
            </a:r>
          </a:p>
          <a:p>
            <a:r>
              <a:rPr lang="en-US" dirty="0" smtClean="0"/>
              <a:t>Third Degree- involve entire thickness of skin</a:t>
            </a:r>
          </a:p>
          <a:p>
            <a:pPr lvl="1"/>
            <a:r>
              <a:rPr lang="en-US" dirty="0" smtClean="0"/>
              <a:t>Burned area appears gray-white, cherry red, or black, and there is not initial edema (swelling) or pain (since nerve endings are destroyed)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Burns</a:t>
            </a:r>
            <a:endParaRPr lang="en-US" dirty="0"/>
          </a:p>
        </p:txBody>
      </p:sp>
      <p:pic>
        <p:nvPicPr>
          <p:cNvPr id="36868" name="Picture 4" descr="http://graphics8.nytimes.com/images/2007/08/01/health/adam/1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7239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Nines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3657600" cy="5410200"/>
          </a:xfrm>
        </p:spPr>
        <p:txBody>
          <a:bodyPr/>
          <a:lstStyle/>
          <a:p>
            <a:r>
              <a:rPr lang="en-US" dirty="0" smtClean="0"/>
              <a:t>Estimate the severity of burns</a:t>
            </a:r>
          </a:p>
          <a:p>
            <a:r>
              <a:rPr lang="en-US" dirty="0" smtClean="0"/>
              <a:t>Burns considered critical if:</a:t>
            </a:r>
          </a:p>
          <a:p>
            <a:pPr lvl="1"/>
            <a:r>
              <a:rPr lang="en-US" dirty="0" smtClean="0"/>
              <a:t>Over 25% of the body has a 2</a:t>
            </a:r>
            <a:r>
              <a:rPr lang="en-US" baseline="30000" dirty="0" smtClean="0"/>
              <a:t>nd</a:t>
            </a:r>
            <a:r>
              <a:rPr lang="en-US" dirty="0" smtClean="0"/>
              <a:t> degree burn</a:t>
            </a:r>
          </a:p>
          <a:p>
            <a:pPr lvl="1"/>
            <a:r>
              <a:rPr lang="en-US" dirty="0" smtClean="0"/>
              <a:t>Over 10% of the body has 3</a:t>
            </a:r>
            <a:r>
              <a:rPr lang="en-US" baseline="30000" dirty="0" smtClean="0"/>
              <a:t>rd</a:t>
            </a:r>
            <a:r>
              <a:rPr lang="en-US" dirty="0" smtClean="0"/>
              <a:t> degree</a:t>
            </a:r>
          </a:p>
          <a:p>
            <a:pPr lvl="1"/>
            <a:r>
              <a:rPr lang="en-US" dirty="0" smtClean="0"/>
              <a:t>There are 3</a:t>
            </a:r>
            <a:r>
              <a:rPr lang="en-US" baseline="30000" dirty="0" smtClean="0"/>
              <a:t>rd</a:t>
            </a:r>
            <a:r>
              <a:rPr lang="en-US" dirty="0" smtClean="0"/>
              <a:t> degree burns on face, hands or feet</a:t>
            </a:r>
            <a:endParaRPr lang="en-US" dirty="0"/>
          </a:p>
        </p:txBody>
      </p:sp>
      <p:pic>
        <p:nvPicPr>
          <p:cNvPr id="35842" name="Picture 2" descr="http://www.uwhealth.org/storage/image/img_levelone_winter0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533400"/>
            <a:ext cx="4229100" cy="6022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352800" cy="5181600"/>
          </a:xfrm>
        </p:spPr>
        <p:txBody>
          <a:bodyPr/>
          <a:lstStyle/>
          <a:p>
            <a:r>
              <a:rPr lang="en-US" dirty="0" smtClean="0"/>
              <a:t>Serous Membranes</a:t>
            </a:r>
          </a:p>
          <a:p>
            <a:pPr lvl="1"/>
            <a:r>
              <a:rPr lang="en-US" dirty="0" smtClean="0"/>
              <a:t>Line body cavities that lack openings to the outside</a:t>
            </a:r>
          </a:p>
          <a:p>
            <a:pPr lvl="1"/>
            <a:r>
              <a:rPr lang="en-US" dirty="0" smtClean="0"/>
              <a:t>Cells secrete watery serous fluid that lubricates membrane surfaces.</a:t>
            </a:r>
            <a:endParaRPr lang="en-US" dirty="0"/>
          </a:p>
        </p:txBody>
      </p:sp>
      <p:pic>
        <p:nvPicPr>
          <p:cNvPr id="8194" name="Picture 2" descr="http://www.daviddarling.info/images/serous_membra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360" y="1524000"/>
            <a:ext cx="517864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oston.com/community/photos/raw/Nose_Maze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Types of Membranes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77724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Mucous Membranes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Lines cavities and tubes that open to the outside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Cells secrete mucus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352800" cy="1173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Types of Membranes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3276600" cy="5105400"/>
          </a:xfrm>
        </p:spPr>
        <p:txBody>
          <a:bodyPr/>
          <a:lstStyle/>
          <a:p>
            <a:r>
              <a:rPr lang="en-US" dirty="0" smtClean="0"/>
              <a:t>Synovial Membranes</a:t>
            </a:r>
          </a:p>
          <a:p>
            <a:pPr lvl="1"/>
            <a:r>
              <a:rPr lang="en-US" dirty="0" smtClean="0"/>
              <a:t>Lines joint cavities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Secret synovial fluid that lubricates ends of bones at joints</a:t>
            </a:r>
            <a:endParaRPr lang="en-US" dirty="0"/>
          </a:p>
        </p:txBody>
      </p:sp>
      <p:pic>
        <p:nvPicPr>
          <p:cNvPr id="6146" name="Picture 2" descr="http://seniorjournal.com/images/Symbols/Health/7-10-30-SynovialJ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2508" y="304801"/>
            <a:ext cx="5911492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ayang.com/textures/Nature/images/Fur%20and%20Skin/skin_bottom_of_foot_071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Membranes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Cutaneous Membrane</a:t>
            </a:r>
          </a:p>
          <a:p>
            <a:pPr lvl="1"/>
            <a:r>
              <a:rPr lang="en-US" sz="6600" dirty="0" smtClean="0"/>
              <a:t>Skin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uman skin (han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and </a:t>
            </a:r>
            <a:r>
              <a:rPr lang="en-US" dirty="0" smtClean="0"/>
              <a:t>Its </a:t>
            </a:r>
            <a:r>
              <a:rPr lang="en-US" dirty="0" smtClean="0"/>
              <a:t>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Skin is a protective covering</a:t>
            </a:r>
          </a:p>
          <a:p>
            <a:r>
              <a:rPr lang="en-US" dirty="0" smtClean="0"/>
              <a:t>Helps regulate body temperature</a:t>
            </a:r>
          </a:p>
          <a:p>
            <a:r>
              <a:rPr lang="en-US" dirty="0" smtClean="0"/>
              <a:t>Retards water loss</a:t>
            </a:r>
          </a:p>
          <a:p>
            <a:r>
              <a:rPr lang="en-US" dirty="0" smtClean="0"/>
              <a:t>Houses sensory receptors</a:t>
            </a:r>
          </a:p>
          <a:p>
            <a:r>
              <a:rPr lang="en-US" dirty="0" smtClean="0"/>
              <a:t>Synthesizes various chemicals</a:t>
            </a:r>
          </a:p>
          <a:p>
            <a:r>
              <a:rPr lang="en-US" dirty="0" smtClean="0"/>
              <a:t>Excretes wastes</a:t>
            </a:r>
          </a:p>
          <a:p>
            <a:r>
              <a:rPr lang="en-US" dirty="0" smtClean="0"/>
              <a:t>Three Layers</a:t>
            </a:r>
          </a:p>
          <a:p>
            <a:pPr lvl="1"/>
            <a:r>
              <a:rPr lang="en-US" dirty="0" smtClean="0"/>
              <a:t>Epidermis</a:t>
            </a:r>
          </a:p>
          <a:p>
            <a:pPr lvl="1"/>
            <a:r>
              <a:rPr lang="en-US" dirty="0" smtClean="0"/>
              <a:t>Dermis</a:t>
            </a:r>
          </a:p>
          <a:p>
            <a:pPr lvl="1"/>
            <a:r>
              <a:rPr lang="en-US" dirty="0" smtClean="0"/>
              <a:t>Subcutaneous Layer (SubQ) (hypodermis)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uman skin (han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Outermost layer  of skin composed of epidermal cells</a:t>
            </a:r>
          </a:p>
          <a:p>
            <a:r>
              <a:rPr lang="en-US" dirty="0" smtClean="0"/>
              <a:t>Deepest layer of epidermis contains cells that undergo Mitosis</a:t>
            </a:r>
          </a:p>
          <a:p>
            <a:r>
              <a:rPr lang="en-US" dirty="0" smtClean="0"/>
              <a:t>Cells undergo keratinization as they mature and are pushed toward the surface</a:t>
            </a:r>
          </a:p>
          <a:p>
            <a:pPr lvl="1"/>
            <a:r>
              <a:rPr lang="en-US" dirty="0" smtClean="0"/>
              <a:t>Keratin: A tough, insoluble protein substance that is the chief structural constituent of hair, nails, horns, and hooves.</a:t>
            </a:r>
          </a:p>
          <a:p>
            <a:r>
              <a:rPr lang="en-US" dirty="0" smtClean="0"/>
              <a:t>Protects underlying tissues against water loss, mechanical injury, and effects of harmful chemicals.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uman skin (hand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Melanin protects underlying cells from effects of UV Light</a:t>
            </a:r>
          </a:p>
          <a:p>
            <a:pPr lvl="1"/>
            <a:r>
              <a:rPr lang="en-US" dirty="0" smtClean="0"/>
              <a:t>Melanin: any of a class of insoluble pigments, found in all forms of animal life, that account for the dark color of skin, hair, fur, scales, feathers, etc. </a:t>
            </a:r>
          </a:p>
          <a:p>
            <a:r>
              <a:rPr lang="en-US" dirty="0" err="1" smtClean="0"/>
              <a:t>Melanocytes</a:t>
            </a:r>
            <a:r>
              <a:rPr lang="en-US" dirty="0" smtClean="0"/>
              <a:t> transfer melanin to nearby epidermal cells</a:t>
            </a:r>
          </a:p>
          <a:p>
            <a:r>
              <a:rPr lang="en-US" dirty="0" smtClean="0"/>
              <a:t>All humans possess same concentration of </a:t>
            </a:r>
            <a:r>
              <a:rPr lang="en-US" dirty="0" err="1" smtClean="0"/>
              <a:t>melanocytes</a:t>
            </a:r>
            <a:endParaRPr lang="en-US" dirty="0" smtClean="0"/>
          </a:p>
        </p:txBody>
      </p:sp>
      <p:pic>
        <p:nvPicPr>
          <p:cNvPr id="2050" name="Picture 2" descr="http://wpcontent.answers.com/wikipedia/commons/thumb/d/dd/Illu_skin02.jpg/350px-Illu_skin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038600"/>
            <a:ext cx="333375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300</TotalTime>
  <Words>1110</Words>
  <Application>Microsoft Office PowerPoint</Application>
  <PresentationFormat>On-screen Show (4:3)</PresentationFormat>
  <Paragraphs>157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Equity</vt:lpstr>
      <vt:lpstr>Integumentary System</vt:lpstr>
      <vt:lpstr>Introduction </vt:lpstr>
      <vt:lpstr>Types of Membranes</vt:lpstr>
      <vt:lpstr>Types of Membranes Cont.</vt:lpstr>
      <vt:lpstr>Types of Membranes Cont.</vt:lpstr>
      <vt:lpstr>Types of Membranes Cont.</vt:lpstr>
      <vt:lpstr>Skin and Its Tissues</vt:lpstr>
      <vt:lpstr>Epidermis</vt:lpstr>
      <vt:lpstr>Epidermis Cont.</vt:lpstr>
      <vt:lpstr>Epidermis: Skin Color</vt:lpstr>
      <vt:lpstr>Dermis</vt:lpstr>
      <vt:lpstr>Dermis: Nervous Tissue</vt:lpstr>
      <vt:lpstr>Subcutaneous Layer (Sub Q)</vt:lpstr>
      <vt:lpstr>Accessory Organs of the Skin</vt:lpstr>
      <vt:lpstr>Hair Color</vt:lpstr>
      <vt:lpstr>Hair Thinning and Baldness</vt:lpstr>
      <vt:lpstr>Sebaceous Gland</vt:lpstr>
      <vt:lpstr>Nails</vt:lpstr>
      <vt:lpstr>Sweat Glands</vt:lpstr>
      <vt:lpstr>Regulation of Body Temp.</vt:lpstr>
      <vt:lpstr>Healing Wounds</vt:lpstr>
      <vt:lpstr>Skin Cancer </vt:lpstr>
      <vt:lpstr>Skin Cancer Cont.</vt:lpstr>
      <vt:lpstr>Skin Cancer Cont.</vt:lpstr>
      <vt:lpstr>Melanoma</vt:lpstr>
      <vt:lpstr>Burns</vt:lpstr>
      <vt:lpstr>Burns</vt:lpstr>
      <vt:lpstr>Rule of Nines</vt:lpstr>
    </vt:vector>
  </TitlesOfParts>
  <Company>Western Dubuque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Integumentary System</dc:title>
  <dc:creator>Western Dubuque</dc:creator>
  <cp:lastModifiedBy>Cindy McAndrew</cp:lastModifiedBy>
  <cp:revision>20</cp:revision>
  <dcterms:created xsi:type="dcterms:W3CDTF">2009-09-29T14:41:23Z</dcterms:created>
  <dcterms:modified xsi:type="dcterms:W3CDTF">2012-10-02T19:34:41Z</dcterms:modified>
</cp:coreProperties>
</file>